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8c7851888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8c7851888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8c7851888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8c7851888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8c7851888d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8c7851888d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g8c7851888d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8c7851888d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8c7851888d_3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8c7851888d_3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8c7851888d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8c7851888d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8c7851888d_3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8c7851888d_3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8c785188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8c785188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8c7851888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8c7851888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albertolacalle.com/hci.htm" TargetMode="External"/><Relationship Id="rId4" Type="http://schemas.openxmlformats.org/officeDocument/2006/relationships/hyperlink" Target="http://albertolacalle.com/hci/observacion.ht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45231" y="36750"/>
            <a:ext cx="9098775" cy="5095323"/>
          </a:xfrm>
          <a:prstGeom prst="rect">
            <a:avLst/>
          </a:prstGeom>
          <a:noFill/>
          <a:ln>
            <a:noFill/>
          </a:ln>
        </p:spPr>
      </p:pic>
      <p:sp>
        <p:nvSpPr>
          <p:cNvPr id="55" name="Google Shape;55;p13"/>
          <p:cNvSpPr txBox="1"/>
          <p:nvPr>
            <p:ph type="ctrTitle"/>
          </p:nvPr>
        </p:nvSpPr>
        <p:spPr>
          <a:xfrm>
            <a:off x="311700" y="251125"/>
            <a:ext cx="8520600" cy="1145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300">
                <a:solidFill>
                  <a:schemeClr val="lt1"/>
                </a:solidFill>
              </a:rPr>
              <a:t>INSTITUTO SUPERIOR TECNOLOGICO “NELSON TORRES”</a:t>
            </a:r>
            <a:endParaRPr sz="3300">
              <a:solidFill>
                <a:schemeClr val="lt1"/>
              </a:solidFill>
            </a:endParaRPr>
          </a:p>
        </p:txBody>
      </p:sp>
      <p:sp>
        <p:nvSpPr>
          <p:cNvPr id="56" name="Google Shape;56;p13"/>
          <p:cNvSpPr txBox="1"/>
          <p:nvPr>
            <p:ph idx="1" type="subTitle"/>
          </p:nvPr>
        </p:nvSpPr>
        <p:spPr>
          <a:xfrm>
            <a:off x="442300" y="1476750"/>
            <a:ext cx="8520600" cy="333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lt1"/>
                </a:solidFill>
              </a:rPr>
              <a:t>Carrera: Desarrollo de Software</a:t>
            </a:r>
            <a:endParaRPr>
              <a:solidFill>
                <a:schemeClr val="lt1"/>
              </a:solidFill>
            </a:endParaRPr>
          </a:p>
          <a:p>
            <a:pPr indent="0" lvl="0" marL="0" rtl="0" algn="l">
              <a:spcBef>
                <a:spcPts val="0"/>
              </a:spcBef>
              <a:spcAft>
                <a:spcPts val="0"/>
              </a:spcAft>
              <a:buNone/>
            </a:pPr>
            <a:r>
              <a:rPr lang="es">
                <a:solidFill>
                  <a:schemeClr val="lt1"/>
                </a:solidFill>
              </a:rPr>
              <a:t>Integrantes:</a:t>
            </a:r>
            <a:endParaRPr>
              <a:solidFill>
                <a:schemeClr val="lt1"/>
              </a:solidFill>
            </a:endParaRPr>
          </a:p>
          <a:p>
            <a:pPr indent="0" lvl="0" marL="0" rtl="0" algn="l">
              <a:spcBef>
                <a:spcPts val="0"/>
              </a:spcBef>
              <a:spcAft>
                <a:spcPts val="0"/>
              </a:spcAft>
              <a:buNone/>
            </a:pPr>
            <a:r>
              <a:rPr lang="es">
                <a:solidFill>
                  <a:schemeClr val="lt1"/>
                </a:solidFill>
              </a:rPr>
              <a:t>David Pujota</a:t>
            </a:r>
            <a:endParaRPr>
              <a:solidFill>
                <a:schemeClr val="lt1"/>
              </a:solidFill>
            </a:endParaRPr>
          </a:p>
          <a:p>
            <a:pPr indent="0" lvl="0" marL="0" rtl="0" algn="l">
              <a:spcBef>
                <a:spcPts val="0"/>
              </a:spcBef>
              <a:spcAft>
                <a:spcPts val="0"/>
              </a:spcAft>
              <a:buNone/>
            </a:pPr>
            <a:r>
              <a:rPr lang="es">
                <a:solidFill>
                  <a:schemeClr val="lt1"/>
                </a:solidFill>
              </a:rPr>
              <a:t>Selene Almeida</a:t>
            </a:r>
            <a:endParaRPr>
              <a:solidFill>
                <a:schemeClr val="lt1"/>
              </a:solidFill>
            </a:endParaRPr>
          </a:p>
          <a:p>
            <a:pPr indent="0" lvl="0" marL="0" rtl="0" algn="l">
              <a:spcBef>
                <a:spcPts val="0"/>
              </a:spcBef>
              <a:spcAft>
                <a:spcPts val="0"/>
              </a:spcAft>
              <a:buNone/>
            </a:pPr>
            <a:r>
              <a:rPr lang="es">
                <a:solidFill>
                  <a:schemeClr val="lt1"/>
                </a:solidFill>
              </a:rPr>
              <a:t>Edgar Garcia</a:t>
            </a:r>
            <a:endParaRPr>
              <a:solidFill>
                <a:schemeClr val="lt1"/>
              </a:solidFill>
            </a:endParaRPr>
          </a:p>
          <a:p>
            <a:pPr indent="0" lvl="0" marL="0" rtl="0" algn="ctr">
              <a:spcBef>
                <a:spcPts val="0"/>
              </a:spcBef>
              <a:spcAft>
                <a:spcPts val="0"/>
              </a:spcAft>
              <a:buNone/>
            </a:pPr>
            <a:r>
              <a:rPr lang="es">
                <a:solidFill>
                  <a:schemeClr val="lt1"/>
                </a:solidFill>
              </a:rPr>
              <a:t>Tema: </a:t>
            </a:r>
            <a:r>
              <a:rPr lang="es">
                <a:solidFill>
                  <a:schemeClr val="lt1"/>
                </a:solidFill>
              </a:rPr>
              <a:t>Fundamentos</a:t>
            </a:r>
            <a:r>
              <a:rPr lang="es">
                <a:solidFill>
                  <a:schemeClr val="lt1"/>
                </a:solidFill>
              </a:rPr>
              <a:t> de calidad</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s" sz="1800">
                <a:solidFill>
                  <a:schemeClr val="dk2"/>
                </a:solidFill>
              </a:rPr>
              <a:t>Usabilidad</a:t>
            </a:r>
            <a:endParaRPr/>
          </a:p>
        </p:txBody>
      </p:sp>
      <p:sp>
        <p:nvSpPr>
          <p:cNvPr id="114" name="Google Shape;114;p22"/>
          <p:cNvSpPr txBox="1"/>
          <p:nvPr>
            <p:ph idx="1" type="body"/>
          </p:nvPr>
        </p:nvSpPr>
        <p:spPr>
          <a:xfrm>
            <a:off x="311700" y="863550"/>
            <a:ext cx="8520600" cy="373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1150">
                <a:solidFill>
                  <a:schemeClr val="dk1"/>
                </a:solidFill>
                <a:highlight>
                  <a:srgbClr val="FFFFFF"/>
                </a:highlight>
                <a:uFill>
                  <a:noFill/>
                </a:uFill>
                <a:hlinkClick r:id="rId3"/>
              </a:rPr>
              <a:t>Usabilidad</a:t>
            </a:r>
            <a:r>
              <a:rPr b="1" lang="es" sz="1150">
                <a:solidFill>
                  <a:srgbClr val="333333"/>
                </a:solidFill>
                <a:highlight>
                  <a:srgbClr val="FFFFFF"/>
                </a:highlight>
              </a:rPr>
              <a:t> </a:t>
            </a:r>
            <a:r>
              <a:rPr lang="es" sz="1150">
                <a:solidFill>
                  <a:srgbClr val="333333"/>
                </a:solidFill>
                <a:highlight>
                  <a:srgbClr val="FFFFFF"/>
                </a:highlight>
              </a:rPr>
              <a:t>significa que las personas, al usar un producto, pueden hacer sus tareas de forma rápida y fácil. La usabilidad se funda en cuatro puntos:</a:t>
            </a:r>
            <a:endParaRPr sz="1150">
              <a:solidFill>
                <a:srgbClr val="333333"/>
              </a:solidFill>
              <a:highlight>
                <a:srgbClr val="FFFFFF"/>
              </a:highlight>
            </a:endParaRPr>
          </a:p>
          <a:p>
            <a:pPr indent="101600" lvl="0" marL="0" rtl="0" algn="l">
              <a:spcBef>
                <a:spcPts val="1600"/>
              </a:spcBef>
              <a:spcAft>
                <a:spcPts val="0"/>
              </a:spcAft>
              <a:buClr>
                <a:schemeClr val="dk1"/>
              </a:buClr>
              <a:buSzPts val="1100"/>
              <a:buFont typeface="Arial"/>
              <a:buNone/>
            </a:pPr>
            <a:r>
              <a:rPr b="1" lang="es" sz="1150">
                <a:solidFill>
                  <a:srgbClr val="333333"/>
                </a:solidFill>
              </a:rPr>
              <a:t>Centrado en los usuarios:</a:t>
            </a:r>
            <a:r>
              <a:rPr lang="es" sz="1150">
                <a:solidFill>
                  <a:srgbClr val="333333"/>
                </a:solidFill>
              </a:rPr>
              <a:t> Para desarrollar un producto usable, tienes que saber, entender y trabajar con personas que representen a usuarios actuales o potenciales. Un diseñador, un responsable de proyecto, un supervisor o un cliente sólo se representan a sí mismos y no pueden sustituir a los usuarios finales.</a:t>
            </a:r>
            <a:endParaRPr sz="1150">
              <a:solidFill>
                <a:srgbClr val="333333"/>
              </a:solidFill>
            </a:endParaRPr>
          </a:p>
          <a:p>
            <a:pPr indent="101600" lvl="0" marL="0" rtl="0" algn="l">
              <a:spcBef>
                <a:spcPts val="1100"/>
              </a:spcBef>
              <a:spcAft>
                <a:spcPts val="0"/>
              </a:spcAft>
              <a:buNone/>
            </a:pPr>
            <a:r>
              <a:rPr b="1" lang="es" sz="1150">
                <a:solidFill>
                  <a:srgbClr val="333333"/>
                </a:solidFill>
              </a:rPr>
              <a:t>Productividad: </a:t>
            </a:r>
            <a:r>
              <a:rPr lang="es" sz="1150">
                <a:solidFill>
                  <a:srgbClr val="333333"/>
                </a:solidFill>
              </a:rPr>
              <a:t>La gente considera que un producto es «fácil de usar y aprender» después de valorar el tiempo que necesita, el número de pasos que ha de dar y el éxito en predecir las acciones adecuadas. </a:t>
            </a:r>
            <a:endParaRPr sz="1150">
              <a:solidFill>
                <a:srgbClr val="333333"/>
              </a:solidFill>
            </a:endParaRPr>
          </a:p>
          <a:p>
            <a:pPr indent="101600" lvl="0" marL="0" rtl="0" algn="l">
              <a:spcBef>
                <a:spcPts val="1100"/>
              </a:spcBef>
              <a:spcAft>
                <a:spcPts val="0"/>
              </a:spcAft>
              <a:buClr>
                <a:schemeClr val="dk1"/>
              </a:buClr>
              <a:buSzPts val="1100"/>
              <a:buFont typeface="Arial"/>
              <a:buNone/>
            </a:pPr>
            <a:r>
              <a:rPr b="1" lang="es" sz="1150">
                <a:solidFill>
                  <a:srgbClr val="333333"/>
                </a:solidFill>
              </a:rPr>
              <a:t>Usuarios ocupados: </a:t>
            </a:r>
            <a:r>
              <a:rPr lang="es" sz="1150">
                <a:solidFill>
                  <a:srgbClr val="333333"/>
                </a:solidFill>
              </a:rPr>
              <a:t>El software es una herramienta de trabajo u ocio, y las personas somos poco proclives a dedicar tiempo a </a:t>
            </a:r>
            <a:r>
              <a:rPr lang="es" sz="1150" u="sng">
                <a:solidFill>
                  <a:schemeClr val="dk1"/>
                </a:solidFill>
                <a:hlinkClick r:id="rId4"/>
              </a:rPr>
              <a:t>aprender y utilizar herramientas</a:t>
            </a:r>
            <a:r>
              <a:rPr lang="es" sz="1150">
                <a:solidFill>
                  <a:srgbClr val="333333"/>
                </a:solidFill>
              </a:rPr>
              <a:t>.</a:t>
            </a:r>
            <a:endParaRPr sz="1150">
              <a:solidFill>
                <a:srgbClr val="333333"/>
              </a:solidFill>
            </a:endParaRPr>
          </a:p>
          <a:p>
            <a:pPr indent="101600" lvl="0" marL="0" rtl="0" algn="l">
              <a:spcBef>
                <a:spcPts val="1100"/>
              </a:spcBef>
              <a:spcAft>
                <a:spcPts val="0"/>
              </a:spcAft>
              <a:buClr>
                <a:schemeClr val="dk1"/>
              </a:buClr>
              <a:buSzPts val="1100"/>
              <a:buFont typeface="Arial"/>
              <a:buNone/>
            </a:pPr>
            <a:r>
              <a:rPr b="1" lang="es" sz="1150">
                <a:solidFill>
                  <a:srgbClr val="333333"/>
                </a:solidFill>
              </a:rPr>
              <a:t>El usuario decide:</a:t>
            </a:r>
            <a:r>
              <a:rPr lang="es" sz="1150">
                <a:solidFill>
                  <a:srgbClr val="333333"/>
                </a:solidFill>
              </a:rPr>
              <a:t> Los usuarios, y no los diseñadores o desarrolladores, determinan cuándo un producto es fácil de usar. Cada persona estima el esfuerzo y el tiempo necesario para obtener algo.</a:t>
            </a:r>
            <a:endParaRPr sz="1150">
              <a:solidFill>
                <a:srgbClr val="333333"/>
              </a:solidFill>
            </a:endParaRPr>
          </a:p>
          <a:p>
            <a:pPr indent="101600" lvl="0" marL="0" rtl="0" algn="l">
              <a:spcBef>
                <a:spcPts val="1100"/>
              </a:spcBef>
              <a:spcAft>
                <a:spcPts val="0"/>
              </a:spcAft>
              <a:buClr>
                <a:schemeClr val="dk1"/>
              </a:buClr>
              <a:buSzPts val="1100"/>
              <a:buFont typeface="Arial"/>
              <a:buNone/>
            </a:pPr>
            <a:r>
              <a:rPr lang="es" sz="1150">
                <a:solidFill>
                  <a:srgbClr val="333333"/>
                </a:solidFill>
              </a:rPr>
              <a:t>Piensa en todas las funciones que tiene tu móvil, ordenador, programa, equipo de música o aparato de tecnología que NO USAS y el tiempo que estarías dispuesto a dedicar a aprender a usarlo todo.</a:t>
            </a:r>
            <a:endParaRPr sz="1150">
              <a:solidFill>
                <a:srgbClr val="333333"/>
              </a:solidFill>
            </a:endParaRPr>
          </a:p>
          <a:p>
            <a:pPr indent="0" lvl="0" marL="0" rtl="0" algn="l">
              <a:spcBef>
                <a:spcPts val="1100"/>
              </a:spcBef>
              <a:spcAft>
                <a:spcPts val="1600"/>
              </a:spcAft>
              <a:buNone/>
            </a:pPr>
            <a:r>
              <a:t/>
            </a:r>
            <a:endParaRPr sz="1150">
              <a:solidFill>
                <a:srgbClr val="333333"/>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s" sz="1800">
                <a:solidFill>
                  <a:schemeClr val="dk2"/>
                </a:solidFill>
              </a:rPr>
              <a:t>Fundamentos de la calidad</a:t>
            </a:r>
            <a:endParaRPr/>
          </a:p>
        </p:txBody>
      </p:sp>
      <p:pic>
        <p:nvPicPr>
          <p:cNvPr id="62" name="Google Shape;62;p14"/>
          <p:cNvPicPr preferRelativeResize="0"/>
          <p:nvPr/>
        </p:nvPicPr>
        <p:blipFill>
          <a:blip r:embed="rId3">
            <a:alphaModFix/>
          </a:blip>
          <a:stretch>
            <a:fillRect/>
          </a:stretch>
        </p:blipFill>
        <p:spPr>
          <a:xfrm>
            <a:off x="369100" y="952148"/>
            <a:ext cx="5169700" cy="3881350"/>
          </a:xfrm>
          <a:prstGeom prst="rect">
            <a:avLst/>
          </a:prstGeom>
          <a:noFill/>
          <a:ln>
            <a:noFill/>
          </a:ln>
        </p:spPr>
      </p:pic>
      <p:pic>
        <p:nvPicPr>
          <p:cNvPr id="63" name="Google Shape;63;p14"/>
          <p:cNvPicPr preferRelativeResize="0"/>
          <p:nvPr/>
        </p:nvPicPr>
        <p:blipFill>
          <a:blip r:embed="rId4">
            <a:alphaModFix/>
          </a:blip>
          <a:stretch>
            <a:fillRect/>
          </a:stretch>
        </p:blipFill>
        <p:spPr>
          <a:xfrm>
            <a:off x="4769675" y="1645856"/>
            <a:ext cx="4245750" cy="318764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s" sz="1800">
                <a:solidFill>
                  <a:schemeClr val="dk2"/>
                </a:solidFill>
              </a:rPr>
              <a:t>Definiciones de calidad</a:t>
            </a:r>
            <a:endParaRPr/>
          </a:p>
        </p:txBody>
      </p:sp>
      <p:pic>
        <p:nvPicPr>
          <p:cNvPr id="69" name="Google Shape;69;p15"/>
          <p:cNvPicPr preferRelativeResize="0"/>
          <p:nvPr/>
        </p:nvPicPr>
        <p:blipFill>
          <a:blip r:embed="rId3">
            <a:alphaModFix/>
          </a:blip>
          <a:stretch>
            <a:fillRect/>
          </a:stretch>
        </p:blipFill>
        <p:spPr>
          <a:xfrm>
            <a:off x="163125" y="1017725"/>
            <a:ext cx="4809664" cy="3820973"/>
          </a:xfrm>
          <a:prstGeom prst="rect">
            <a:avLst/>
          </a:prstGeom>
          <a:noFill/>
          <a:ln>
            <a:noFill/>
          </a:ln>
        </p:spPr>
      </p:pic>
      <p:pic>
        <p:nvPicPr>
          <p:cNvPr id="70" name="Google Shape;70;p15"/>
          <p:cNvPicPr preferRelativeResize="0"/>
          <p:nvPr/>
        </p:nvPicPr>
        <p:blipFill>
          <a:blip r:embed="rId4">
            <a:alphaModFix/>
          </a:blip>
          <a:stretch>
            <a:fillRect/>
          </a:stretch>
        </p:blipFill>
        <p:spPr>
          <a:xfrm>
            <a:off x="5125189" y="1170125"/>
            <a:ext cx="3866411" cy="258494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s" sz="1800">
                <a:solidFill>
                  <a:schemeClr val="dk2"/>
                </a:solidFill>
              </a:rPr>
              <a:t>Medición de los costos de la mala calidad</a:t>
            </a:r>
            <a:endParaRPr/>
          </a:p>
        </p:txBody>
      </p:sp>
      <p:pic>
        <p:nvPicPr>
          <p:cNvPr id="76" name="Google Shape;76;p16"/>
          <p:cNvPicPr preferRelativeResize="0"/>
          <p:nvPr/>
        </p:nvPicPr>
        <p:blipFill>
          <a:blip r:embed="rId3">
            <a:alphaModFix/>
          </a:blip>
          <a:stretch>
            <a:fillRect/>
          </a:stretch>
        </p:blipFill>
        <p:spPr>
          <a:xfrm>
            <a:off x="913225" y="945100"/>
            <a:ext cx="6376123" cy="382097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s" sz="1800">
                <a:solidFill>
                  <a:schemeClr val="dk2"/>
                </a:solidFill>
              </a:rPr>
              <a:t>Evolución del enfoque de la calidad</a:t>
            </a:r>
            <a:endParaRPr/>
          </a:p>
        </p:txBody>
      </p:sp>
      <p:pic>
        <p:nvPicPr>
          <p:cNvPr id="82" name="Google Shape;82;p17"/>
          <p:cNvPicPr preferRelativeResize="0"/>
          <p:nvPr/>
        </p:nvPicPr>
        <p:blipFill>
          <a:blip r:embed="rId3">
            <a:alphaModFix/>
          </a:blip>
          <a:stretch>
            <a:fillRect/>
          </a:stretch>
        </p:blipFill>
        <p:spPr>
          <a:xfrm>
            <a:off x="1395450" y="954125"/>
            <a:ext cx="6169800" cy="4133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s" sz="1800">
                <a:solidFill>
                  <a:schemeClr val="dk2"/>
                </a:solidFill>
              </a:rPr>
              <a:t>Principios de la gestión de la calidad total</a:t>
            </a:r>
            <a:endParaRPr/>
          </a:p>
        </p:txBody>
      </p:sp>
      <p:sp>
        <p:nvSpPr>
          <p:cNvPr id="88" name="Google Shape;88;p18"/>
          <p:cNvSpPr txBox="1"/>
          <p:nvPr>
            <p:ph idx="1" type="body"/>
          </p:nvPr>
        </p:nvSpPr>
        <p:spPr>
          <a:xfrm>
            <a:off x="231325" y="911375"/>
            <a:ext cx="8520600" cy="3940800"/>
          </a:xfrm>
          <a:prstGeom prst="rect">
            <a:avLst/>
          </a:prstGeom>
        </p:spPr>
        <p:txBody>
          <a:bodyPr anchorCtr="0" anchor="t" bIns="91425" lIns="91425" spcFirstLastPara="1" rIns="91425" wrap="square" tIns="91425">
            <a:noAutofit/>
          </a:bodyPr>
          <a:lstStyle/>
          <a:p>
            <a:pPr indent="0" lvl="0" marL="0" rtl="0" algn="just">
              <a:lnSpc>
                <a:spcPct val="157142"/>
              </a:lnSpc>
              <a:spcBef>
                <a:spcPts val="0"/>
              </a:spcBef>
              <a:spcAft>
                <a:spcPts val="0"/>
              </a:spcAft>
              <a:buNone/>
            </a:pPr>
            <a:r>
              <a:rPr lang="es" sz="1150">
                <a:solidFill>
                  <a:srgbClr val="666666"/>
                </a:solidFill>
                <a:highlight>
                  <a:srgbClr val="FFFFFF"/>
                </a:highlight>
              </a:rPr>
              <a:t>Los principios de gestión de calidad son las grandes premisas que se utilizan para transmitir por la alta dirección de la organización.Los principios de la gestión de calidad no pueden ser cerrados, en el momento en el que se implemente la norma ISO 9001 la empresa no se debe resentir. Para que dicha norma le pueda ser útil a la organización tiene que tomarse no como un sistema que se debe implementar sino como un sistema de referencia. </a:t>
            </a:r>
            <a:endParaRPr sz="1150">
              <a:solidFill>
                <a:srgbClr val="666666"/>
              </a:solidFill>
              <a:highlight>
                <a:srgbClr val="FFFFFF"/>
              </a:highlight>
            </a:endParaRPr>
          </a:p>
          <a:p>
            <a:pPr indent="0" lvl="0" marL="0" rtl="0" algn="l">
              <a:lnSpc>
                <a:spcPct val="100000"/>
              </a:lnSpc>
              <a:spcBef>
                <a:spcPts val="1100"/>
              </a:spcBef>
              <a:spcAft>
                <a:spcPts val="0"/>
              </a:spcAft>
              <a:buNone/>
            </a:pPr>
            <a:r>
              <a:rPr lang="es" sz="1200">
                <a:solidFill>
                  <a:schemeClr val="dk1"/>
                </a:solidFill>
                <a:highlight>
                  <a:srgbClr val="FFFFFF"/>
                </a:highlight>
              </a:rPr>
              <a:t>Principio 1: Enfoque al Cliente</a:t>
            </a:r>
            <a:endParaRPr sz="1200">
              <a:solidFill>
                <a:schemeClr val="dk1"/>
              </a:solidFill>
              <a:highlight>
                <a:srgbClr val="FFFFFF"/>
              </a:highlight>
            </a:endParaRPr>
          </a:p>
          <a:p>
            <a:pPr indent="0" lvl="0" marL="0" rtl="0" algn="l">
              <a:lnSpc>
                <a:spcPct val="100000"/>
              </a:lnSpc>
              <a:spcBef>
                <a:spcPts val="1100"/>
              </a:spcBef>
              <a:spcAft>
                <a:spcPts val="0"/>
              </a:spcAft>
              <a:buNone/>
            </a:pPr>
            <a:r>
              <a:rPr lang="es" sz="1200">
                <a:solidFill>
                  <a:schemeClr val="dk1"/>
                </a:solidFill>
                <a:highlight>
                  <a:srgbClr val="FFFFFF"/>
                </a:highlight>
              </a:rPr>
              <a:t>Principio 2: Liderazgo</a:t>
            </a:r>
            <a:endParaRPr sz="1200">
              <a:solidFill>
                <a:schemeClr val="dk1"/>
              </a:solidFill>
              <a:highlight>
                <a:srgbClr val="FFFFFF"/>
              </a:highlight>
            </a:endParaRPr>
          </a:p>
          <a:p>
            <a:pPr indent="0" lvl="0" marL="0" rtl="0" algn="l">
              <a:lnSpc>
                <a:spcPct val="100000"/>
              </a:lnSpc>
              <a:spcBef>
                <a:spcPts val="800"/>
              </a:spcBef>
              <a:spcAft>
                <a:spcPts val="0"/>
              </a:spcAft>
              <a:buNone/>
            </a:pPr>
            <a:r>
              <a:rPr lang="es" sz="1200">
                <a:solidFill>
                  <a:schemeClr val="dk1"/>
                </a:solidFill>
                <a:highlight>
                  <a:srgbClr val="FFFFFF"/>
                </a:highlight>
              </a:rPr>
              <a:t>Principio 3: Participación del personal</a:t>
            </a:r>
            <a:endParaRPr sz="1200">
              <a:solidFill>
                <a:schemeClr val="dk1"/>
              </a:solidFill>
              <a:highlight>
                <a:srgbClr val="FFFFFF"/>
              </a:highlight>
            </a:endParaRPr>
          </a:p>
          <a:p>
            <a:pPr indent="0" lvl="0" marL="0" rtl="0" algn="l">
              <a:lnSpc>
                <a:spcPct val="100000"/>
              </a:lnSpc>
              <a:spcBef>
                <a:spcPts val="800"/>
              </a:spcBef>
              <a:spcAft>
                <a:spcPts val="0"/>
              </a:spcAft>
              <a:buNone/>
            </a:pPr>
            <a:r>
              <a:rPr lang="es" sz="1200">
                <a:solidFill>
                  <a:schemeClr val="dk1"/>
                </a:solidFill>
                <a:highlight>
                  <a:srgbClr val="FFFFFF"/>
                </a:highlight>
              </a:rPr>
              <a:t>Principio 4: Enfoque basado en procesos</a:t>
            </a:r>
            <a:endParaRPr sz="1200">
              <a:solidFill>
                <a:schemeClr val="dk1"/>
              </a:solidFill>
              <a:highlight>
                <a:srgbClr val="FFFFFF"/>
              </a:highlight>
            </a:endParaRPr>
          </a:p>
          <a:p>
            <a:pPr indent="0" lvl="0" marL="0" rtl="0" algn="l">
              <a:lnSpc>
                <a:spcPct val="100000"/>
              </a:lnSpc>
              <a:spcBef>
                <a:spcPts val="800"/>
              </a:spcBef>
              <a:spcAft>
                <a:spcPts val="0"/>
              </a:spcAft>
              <a:buNone/>
            </a:pPr>
            <a:r>
              <a:rPr lang="es" sz="1200">
                <a:solidFill>
                  <a:schemeClr val="dk1"/>
                </a:solidFill>
                <a:highlight>
                  <a:srgbClr val="FFFFFF"/>
                </a:highlight>
              </a:rPr>
              <a:t>Principio 5: Enfoque de sistema para la gestión</a:t>
            </a:r>
            <a:endParaRPr sz="1200">
              <a:solidFill>
                <a:schemeClr val="dk1"/>
              </a:solidFill>
              <a:highlight>
                <a:srgbClr val="FFFFFF"/>
              </a:highlight>
            </a:endParaRPr>
          </a:p>
          <a:p>
            <a:pPr indent="0" lvl="0" marL="0" rtl="0" algn="l">
              <a:lnSpc>
                <a:spcPct val="100000"/>
              </a:lnSpc>
              <a:spcBef>
                <a:spcPts val="800"/>
              </a:spcBef>
              <a:spcAft>
                <a:spcPts val="0"/>
              </a:spcAft>
              <a:buNone/>
            </a:pPr>
            <a:r>
              <a:rPr lang="es" sz="1200">
                <a:solidFill>
                  <a:schemeClr val="dk1"/>
                </a:solidFill>
                <a:highlight>
                  <a:srgbClr val="FFFFFF"/>
                </a:highlight>
              </a:rPr>
              <a:t>Principio 6: Mejora continua</a:t>
            </a:r>
            <a:endParaRPr sz="1200">
              <a:solidFill>
                <a:schemeClr val="dk1"/>
              </a:solidFill>
              <a:highlight>
                <a:srgbClr val="FFFFFF"/>
              </a:highlight>
            </a:endParaRPr>
          </a:p>
          <a:p>
            <a:pPr indent="0" lvl="0" marL="0" rtl="0" algn="l">
              <a:lnSpc>
                <a:spcPct val="100000"/>
              </a:lnSpc>
              <a:spcBef>
                <a:spcPts val="800"/>
              </a:spcBef>
              <a:spcAft>
                <a:spcPts val="0"/>
              </a:spcAft>
              <a:buNone/>
            </a:pPr>
            <a:r>
              <a:rPr lang="es" sz="1200">
                <a:solidFill>
                  <a:schemeClr val="dk1"/>
                </a:solidFill>
                <a:highlight>
                  <a:srgbClr val="FFFFFF"/>
                </a:highlight>
              </a:rPr>
              <a:t>Principio 7: Enfoque basado en hechos para la toma de decisión</a:t>
            </a:r>
            <a:endParaRPr sz="1200">
              <a:solidFill>
                <a:schemeClr val="dk1"/>
              </a:solidFill>
              <a:highlight>
                <a:srgbClr val="FFFFFF"/>
              </a:highlight>
            </a:endParaRPr>
          </a:p>
          <a:p>
            <a:pPr indent="0" lvl="0" marL="0" rtl="0" algn="l">
              <a:lnSpc>
                <a:spcPct val="100000"/>
              </a:lnSpc>
              <a:spcBef>
                <a:spcPts val="800"/>
              </a:spcBef>
              <a:spcAft>
                <a:spcPts val="0"/>
              </a:spcAft>
              <a:buNone/>
            </a:pPr>
            <a:r>
              <a:rPr lang="es" sz="1200">
                <a:solidFill>
                  <a:schemeClr val="dk1"/>
                </a:solidFill>
                <a:highlight>
                  <a:srgbClr val="FFFFFF"/>
                </a:highlight>
              </a:rPr>
              <a:t>Principio 8: Relaciones mutuamente beneficiosas con el proveedor</a:t>
            </a:r>
            <a:endParaRPr sz="1200">
              <a:solidFill>
                <a:schemeClr val="dk1"/>
              </a:solidFill>
              <a:highlight>
                <a:srgbClr val="FFFFFF"/>
              </a:highlight>
            </a:endParaRPr>
          </a:p>
          <a:p>
            <a:pPr indent="0" lvl="0" marL="0" rtl="0" algn="l">
              <a:lnSpc>
                <a:spcPct val="157142"/>
              </a:lnSpc>
              <a:spcBef>
                <a:spcPts val="800"/>
              </a:spcBef>
              <a:spcAft>
                <a:spcPts val="0"/>
              </a:spcAft>
              <a:buNone/>
            </a:pPr>
            <a:r>
              <a:t/>
            </a:r>
            <a:endParaRPr b="1" sz="1200">
              <a:solidFill>
                <a:schemeClr val="dk1"/>
              </a:solidFill>
              <a:highlight>
                <a:srgbClr val="FFFFFF"/>
              </a:highlight>
            </a:endParaRPr>
          </a:p>
          <a:p>
            <a:pPr indent="0" lvl="0" marL="0" rtl="0" algn="l">
              <a:lnSpc>
                <a:spcPct val="157142"/>
              </a:lnSpc>
              <a:spcBef>
                <a:spcPts val="1100"/>
              </a:spcBef>
              <a:spcAft>
                <a:spcPts val="1100"/>
              </a:spcAft>
              <a:buNone/>
            </a:pPr>
            <a:r>
              <a:t/>
            </a:r>
            <a:endParaRPr sz="1050">
              <a:solidFill>
                <a:srgbClr val="666666"/>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254150"/>
            <a:ext cx="8520600" cy="338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s" sz="1800">
                <a:solidFill>
                  <a:schemeClr val="dk2"/>
                </a:solidFill>
              </a:rPr>
              <a:t>Enfoques de calidad</a:t>
            </a:r>
            <a:endParaRPr/>
          </a:p>
        </p:txBody>
      </p:sp>
      <p:sp>
        <p:nvSpPr>
          <p:cNvPr id="94" name="Google Shape;94;p19"/>
          <p:cNvSpPr txBox="1"/>
          <p:nvPr>
            <p:ph idx="1" type="body"/>
          </p:nvPr>
        </p:nvSpPr>
        <p:spPr>
          <a:xfrm>
            <a:off x="311700" y="692750"/>
            <a:ext cx="8520600" cy="43203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s" sz="1100"/>
              <a:t>El aseguramiento de la calidad nace como una </a:t>
            </a:r>
            <a:r>
              <a:rPr lang="es" sz="1100"/>
              <a:t>evolución</a:t>
            </a:r>
            <a:r>
              <a:rPr lang="es" sz="1100"/>
              <a:t> natural del control de la calidad, que resulta limitado y poco eficaz para prevenir la </a:t>
            </a:r>
            <a:r>
              <a:rPr lang="es" sz="1100"/>
              <a:t>aparición</a:t>
            </a:r>
            <a:r>
              <a:rPr lang="es" sz="1100"/>
              <a:t> de defectos. Un sistema de calidad se centra principalmente en garantizar que lo que ofrece una </a:t>
            </a:r>
            <a:r>
              <a:rPr lang="es" sz="1100"/>
              <a:t>organización</a:t>
            </a:r>
            <a:r>
              <a:rPr lang="es" sz="1100"/>
              <a:t> cumple con las especificaciones establecidas previamente entre la empresa y el cliente, asegurando una calidad continua a lo largo del tiempo (</a:t>
            </a:r>
            <a:r>
              <a:rPr lang="es" sz="1100"/>
              <a:t>Colón</a:t>
            </a:r>
            <a:r>
              <a:rPr lang="es" sz="1100"/>
              <a:t>, 2004), este enfoque tiene sus bases en las normas ISO 9000.</a:t>
            </a:r>
            <a:endParaRPr sz="1100"/>
          </a:p>
          <a:p>
            <a:pPr indent="0" lvl="0" marL="0" rtl="0" algn="just">
              <a:lnSpc>
                <a:spcPct val="100000"/>
              </a:lnSpc>
              <a:spcBef>
                <a:spcPts val="1600"/>
              </a:spcBef>
              <a:spcAft>
                <a:spcPts val="0"/>
              </a:spcAft>
              <a:buClr>
                <a:schemeClr val="dk1"/>
              </a:buClr>
              <a:buSzPts val="1100"/>
              <a:buFont typeface="Arial"/>
              <a:buNone/>
            </a:pPr>
            <a:r>
              <a:rPr lang="es" sz="1100"/>
              <a:t>1. Enfoque en el cliente. Las organizaciones dependen de sus clientes y, por lo tanto, deben comprender las demandas actuales y futuras de sus clientes.</a:t>
            </a:r>
            <a:endParaRPr sz="1100"/>
          </a:p>
          <a:p>
            <a:pPr indent="0" lvl="0" marL="0" rtl="0" algn="just">
              <a:lnSpc>
                <a:spcPct val="100000"/>
              </a:lnSpc>
              <a:spcBef>
                <a:spcPts val="1200"/>
              </a:spcBef>
              <a:spcAft>
                <a:spcPts val="0"/>
              </a:spcAft>
              <a:buClr>
                <a:schemeClr val="dk1"/>
              </a:buClr>
              <a:buSzPts val="1100"/>
              <a:buFont typeface="Arial"/>
              <a:buNone/>
            </a:pPr>
            <a:r>
              <a:rPr lang="es" sz="1100"/>
              <a:t>2. Liderazgo. Los </a:t>
            </a:r>
            <a:r>
              <a:rPr lang="es" sz="1100"/>
              <a:t>líderes</a:t>
            </a:r>
            <a:r>
              <a:rPr lang="es" sz="1100"/>
              <a:t> son los que establecen la unidad en cuanto a los fines y el rumbo de la </a:t>
            </a:r>
            <a:r>
              <a:rPr lang="es" sz="1100"/>
              <a:t>organización</a:t>
            </a:r>
            <a:r>
              <a:rPr lang="es" sz="1100"/>
              <a:t>. </a:t>
            </a:r>
            <a:endParaRPr sz="1100"/>
          </a:p>
          <a:p>
            <a:pPr indent="0" lvl="0" marL="0" rtl="0" algn="just">
              <a:lnSpc>
                <a:spcPct val="100000"/>
              </a:lnSpc>
              <a:spcBef>
                <a:spcPts val="1200"/>
              </a:spcBef>
              <a:spcAft>
                <a:spcPts val="0"/>
              </a:spcAft>
              <a:buClr>
                <a:schemeClr val="dk1"/>
              </a:buClr>
              <a:buSzPts val="1100"/>
              <a:buFont typeface="Arial"/>
              <a:buNone/>
            </a:pPr>
            <a:r>
              <a:rPr lang="es" sz="1100"/>
              <a:t>3. </a:t>
            </a:r>
            <a:r>
              <a:rPr lang="es" sz="1100"/>
              <a:t>Participación</a:t>
            </a:r>
            <a:r>
              <a:rPr lang="es" sz="1100"/>
              <a:t> del personal. Las personas que intervienen en todos los niveles de la </a:t>
            </a:r>
            <a:r>
              <a:rPr lang="es" sz="1100"/>
              <a:t>organización</a:t>
            </a:r>
            <a:r>
              <a:rPr lang="es" sz="1100"/>
              <a:t> constituyen la esencia de esta y su plena </a:t>
            </a:r>
            <a:r>
              <a:rPr lang="es" sz="1100"/>
              <a:t>participación</a:t>
            </a:r>
            <a:r>
              <a:rPr lang="es" sz="1100"/>
              <a:t> es lo que permite que sus capacidades sean aprovechadas en beneficio de la </a:t>
            </a:r>
            <a:r>
              <a:rPr lang="es" sz="1100"/>
              <a:t>organización</a:t>
            </a:r>
            <a:r>
              <a:rPr lang="es" sz="1100"/>
              <a:t>.</a:t>
            </a:r>
            <a:endParaRPr sz="1100"/>
          </a:p>
          <a:p>
            <a:pPr indent="0" lvl="0" marL="0" rtl="0" algn="just">
              <a:lnSpc>
                <a:spcPct val="100000"/>
              </a:lnSpc>
              <a:spcBef>
                <a:spcPts val="1200"/>
              </a:spcBef>
              <a:spcAft>
                <a:spcPts val="0"/>
              </a:spcAft>
              <a:buClr>
                <a:schemeClr val="dk1"/>
              </a:buClr>
              <a:buSzPts val="1100"/>
              <a:buFont typeface="Arial"/>
              <a:buNone/>
            </a:pPr>
            <a:r>
              <a:rPr lang="es" sz="1100"/>
              <a:t>4. Enfoque en el proceso. El resultado esperado se consigue de forma </a:t>
            </a:r>
            <a:r>
              <a:rPr lang="es" sz="1100"/>
              <a:t>más</a:t>
            </a:r>
            <a:r>
              <a:rPr lang="es" sz="1100"/>
              <a:t> eficiente cuando las actividades y los recursos relacionados se gestionan como un proceso.</a:t>
            </a:r>
            <a:endParaRPr sz="1100"/>
          </a:p>
          <a:p>
            <a:pPr indent="0" lvl="0" marL="0" rtl="0" algn="just">
              <a:lnSpc>
                <a:spcPct val="100000"/>
              </a:lnSpc>
              <a:spcBef>
                <a:spcPts val="1200"/>
              </a:spcBef>
              <a:spcAft>
                <a:spcPts val="0"/>
              </a:spcAft>
              <a:buClr>
                <a:schemeClr val="dk1"/>
              </a:buClr>
              <a:buSzPts val="1100"/>
              <a:buFont typeface="Arial"/>
              <a:buNone/>
            </a:pPr>
            <a:r>
              <a:rPr lang="es" sz="1100"/>
              <a:t>5. </a:t>
            </a:r>
            <a:r>
              <a:rPr lang="es" sz="1100"/>
              <a:t>Gestión</a:t>
            </a:r>
            <a:r>
              <a:rPr lang="es" sz="1100"/>
              <a:t> basada en los sistemas. La </a:t>
            </a:r>
            <a:r>
              <a:rPr lang="es" sz="1100"/>
              <a:t>identificación</a:t>
            </a:r>
            <a:r>
              <a:rPr lang="es" sz="1100"/>
              <a:t>, </a:t>
            </a:r>
            <a:r>
              <a:rPr lang="es" sz="1100"/>
              <a:t>comprensión</a:t>
            </a:r>
            <a:r>
              <a:rPr lang="es" sz="1100"/>
              <a:t> y </a:t>
            </a:r>
            <a:r>
              <a:rPr lang="es" sz="1100"/>
              <a:t>gestión</a:t>
            </a:r>
            <a:r>
              <a:rPr lang="es" sz="1100"/>
              <a:t> a modo de sistema de los procesos interrelacionados contribuye a la eficacia y la eficiencia de la </a:t>
            </a:r>
            <a:r>
              <a:rPr lang="es" sz="1100"/>
              <a:t>organización</a:t>
            </a:r>
            <a:r>
              <a:rPr lang="es" sz="1100"/>
              <a:t> a la hora de conseguir sus objetivos.</a:t>
            </a:r>
            <a:endParaRPr sz="1100"/>
          </a:p>
          <a:p>
            <a:pPr indent="0" lvl="0" marL="0" rtl="0" algn="just">
              <a:lnSpc>
                <a:spcPct val="100000"/>
              </a:lnSpc>
              <a:spcBef>
                <a:spcPts val="1200"/>
              </a:spcBef>
              <a:spcAft>
                <a:spcPts val="0"/>
              </a:spcAft>
              <a:buClr>
                <a:schemeClr val="dk1"/>
              </a:buClr>
              <a:buSzPts val="1100"/>
              <a:buFont typeface="Arial"/>
              <a:buNone/>
            </a:pPr>
            <a:r>
              <a:rPr lang="es" sz="1100"/>
              <a:t>6. Mejora continua. La mejora continua del funcionamiento global de la </a:t>
            </a:r>
            <a:r>
              <a:rPr lang="es" sz="1100"/>
              <a:t>organización</a:t>
            </a:r>
            <a:r>
              <a:rPr lang="es" sz="1100"/>
              <a:t> </a:t>
            </a:r>
            <a:r>
              <a:rPr lang="es" sz="1100"/>
              <a:t>debería</a:t>
            </a:r>
            <a:r>
              <a:rPr lang="es" sz="1100"/>
              <a:t> constituir un objetivo permanente de esta.</a:t>
            </a:r>
            <a:endParaRPr sz="1100"/>
          </a:p>
          <a:p>
            <a:pPr indent="0" lvl="0" marL="0" rtl="0" algn="just">
              <a:lnSpc>
                <a:spcPct val="100000"/>
              </a:lnSpc>
              <a:spcBef>
                <a:spcPts val="1200"/>
              </a:spcBef>
              <a:spcAft>
                <a:spcPts val="0"/>
              </a:spcAft>
              <a:buClr>
                <a:schemeClr val="dk1"/>
              </a:buClr>
              <a:buSzPts val="1100"/>
              <a:buFont typeface="Arial"/>
              <a:buNone/>
            </a:pPr>
            <a:r>
              <a:rPr lang="es" sz="1100"/>
              <a:t>7. Toma de decisiones basada en hechos. Las decisiones eficaces se basan en el </a:t>
            </a:r>
            <a:r>
              <a:rPr lang="es" sz="1100"/>
              <a:t>análisis</a:t>
            </a:r>
            <a:r>
              <a:rPr lang="es" sz="1100"/>
              <a:t> de los datos y la </a:t>
            </a:r>
            <a:r>
              <a:rPr lang="es" sz="1100"/>
              <a:t>información</a:t>
            </a:r>
            <a:r>
              <a:rPr lang="es" sz="1100"/>
              <a:t>.</a:t>
            </a:r>
            <a:endParaRPr sz="1100"/>
          </a:p>
          <a:p>
            <a:pPr indent="0" lvl="0" marL="0" rtl="0" algn="just">
              <a:lnSpc>
                <a:spcPct val="100000"/>
              </a:lnSpc>
              <a:spcBef>
                <a:spcPts val="1200"/>
              </a:spcBef>
              <a:spcAft>
                <a:spcPts val="1200"/>
              </a:spcAft>
              <a:buNone/>
            </a:pPr>
            <a:r>
              <a:rPr lang="es" sz="1100"/>
              <a:t>8. </a:t>
            </a:r>
            <a:r>
              <a:rPr lang="es" sz="1100"/>
              <a:t>Relación</a:t>
            </a:r>
            <a:r>
              <a:rPr lang="es" sz="1100"/>
              <a:t> mutuamente beneficiosa con los suministradores.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s" sz="1800">
                <a:solidFill>
                  <a:schemeClr val="dk2"/>
                </a:solidFill>
              </a:rPr>
              <a:t>Funcionalidad</a:t>
            </a:r>
            <a:endParaRPr/>
          </a:p>
        </p:txBody>
      </p:sp>
      <p:sp>
        <p:nvSpPr>
          <p:cNvPr id="100" name="Google Shape;100;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1150">
                <a:solidFill>
                  <a:srgbClr val="333333"/>
                </a:solidFill>
                <a:highlight>
                  <a:srgbClr val="FFFFFF"/>
                </a:highlight>
              </a:rPr>
              <a:t>Funcionalidad es lo que el software puede hacer</a:t>
            </a:r>
            <a:r>
              <a:rPr lang="es" sz="1150">
                <a:solidFill>
                  <a:srgbClr val="333333"/>
                </a:solidFill>
                <a:highlight>
                  <a:srgbClr val="FFFFFF"/>
                </a:highlight>
              </a:rPr>
              <a:t>. Probar la funcionalidad significa asegurar que el producto funciona tal como estaba especificado.</a:t>
            </a:r>
            <a:endParaRPr sz="1150">
              <a:solidFill>
                <a:srgbClr val="333333"/>
              </a:solidFill>
              <a:highlight>
                <a:srgbClr val="FFFFFF"/>
              </a:highlight>
            </a:endParaRPr>
          </a:p>
          <a:p>
            <a:pPr indent="0" lvl="0" marL="0" rtl="0" algn="l">
              <a:spcBef>
                <a:spcPts val="1600"/>
              </a:spcBef>
              <a:spcAft>
                <a:spcPts val="0"/>
              </a:spcAft>
              <a:buNone/>
            </a:pPr>
            <a:r>
              <a:rPr lang="es" sz="1200">
                <a:solidFill>
                  <a:srgbClr val="333333"/>
                </a:solidFill>
                <a:highlight>
                  <a:srgbClr val="FFFFFF"/>
                </a:highlight>
              </a:rPr>
              <a:t>La funcionalidad se divide en 5 criterios:</a:t>
            </a:r>
            <a:endParaRPr sz="1200">
              <a:solidFill>
                <a:srgbClr val="333333"/>
              </a:solidFill>
              <a:highlight>
                <a:srgbClr val="FFFFFF"/>
              </a:highlight>
            </a:endParaRPr>
          </a:p>
          <a:p>
            <a:pPr indent="0" lvl="0" marL="0" rtl="0" algn="l">
              <a:spcBef>
                <a:spcPts val="1600"/>
              </a:spcBef>
              <a:spcAft>
                <a:spcPts val="1600"/>
              </a:spcAft>
              <a:buNone/>
            </a:pPr>
            <a:r>
              <a:t/>
            </a:r>
            <a:endParaRPr sz="1200">
              <a:solidFill>
                <a:srgbClr val="333333"/>
              </a:solidFill>
              <a:highlight>
                <a:srgbClr val="FFFFFF"/>
              </a:highlight>
            </a:endParaRPr>
          </a:p>
        </p:txBody>
      </p:sp>
      <p:pic>
        <p:nvPicPr>
          <p:cNvPr id="101" name="Google Shape;101;p20"/>
          <p:cNvPicPr preferRelativeResize="0"/>
          <p:nvPr/>
        </p:nvPicPr>
        <p:blipFill>
          <a:blip r:embed="rId3">
            <a:alphaModFix/>
          </a:blip>
          <a:stretch>
            <a:fillRect/>
          </a:stretch>
        </p:blipFill>
        <p:spPr>
          <a:xfrm>
            <a:off x="3579748" y="1845675"/>
            <a:ext cx="3886325" cy="2862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s" sz="1800">
                <a:solidFill>
                  <a:schemeClr val="dk2"/>
                </a:solidFill>
              </a:rPr>
              <a:t>Confiabilidad</a:t>
            </a:r>
            <a:endParaRPr/>
          </a:p>
        </p:txBody>
      </p:sp>
      <p:sp>
        <p:nvSpPr>
          <p:cNvPr id="107" name="Google Shape;107;p21"/>
          <p:cNvSpPr txBox="1"/>
          <p:nvPr>
            <p:ph idx="1" type="body"/>
          </p:nvPr>
        </p:nvSpPr>
        <p:spPr>
          <a:xfrm>
            <a:off x="311700" y="8635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solidFill>
                  <a:srgbClr val="333333"/>
                </a:solidFill>
                <a:highlight>
                  <a:srgbClr val="FFFFFF"/>
                </a:highlight>
              </a:rPr>
              <a:t>Es la Capacidad de un sistema o componente para desempeñar las funciones especificadas, cuando se usa bajo unas condiciones y periodo de tiempo determinados. Esta característica se subdivide a su vez en las siguientes :</a:t>
            </a:r>
            <a:endParaRPr sz="1200">
              <a:solidFill>
                <a:srgbClr val="333333"/>
              </a:solidFill>
              <a:highlight>
                <a:srgbClr val="FFFFFF"/>
              </a:highlight>
            </a:endParaRPr>
          </a:p>
          <a:p>
            <a:pPr indent="0" lvl="0" marL="0" rtl="0" algn="l">
              <a:spcBef>
                <a:spcPts val="1000"/>
              </a:spcBef>
              <a:spcAft>
                <a:spcPts val="0"/>
              </a:spcAft>
              <a:buClr>
                <a:schemeClr val="dk1"/>
              </a:buClr>
              <a:buSzPts val="1100"/>
              <a:buFont typeface="Arial"/>
              <a:buNone/>
            </a:pPr>
            <a:r>
              <a:rPr b="1" lang="es" sz="1200">
                <a:solidFill>
                  <a:srgbClr val="333333"/>
                </a:solidFill>
                <a:highlight>
                  <a:srgbClr val="FFFFFF"/>
                </a:highlight>
              </a:rPr>
              <a:t>Madurez: </a:t>
            </a:r>
            <a:r>
              <a:rPr lang="es" sz="1200">
                <a:solidFill>
                  <a:srgbClr val="333333"/>
                </a:solidFill>
                <a:highlight>
                  <a:srgbClr val="FFFFFF"/>
                </a:highlight>
              </a:rPr>
              <a:t>Capacidad del sistema para satisfacer las necesidades de fiabilidad en condiciones normales.</a:t>
            </a:r>
            <a:endParaRPr sz="1200">
              <a:solidFill>
                <a:srgbClr val="333333"/>
              </a:solidFill>
              <a:highlight>
                <a:srgbClr val="FFFFFF"/>
              </a:highlight>
            </a:endParaRPr>
          </a:p>
          <a:p>
            <a:pPr indent="0" lvl="0" marL="0" rtl="0" algn="l">
              <a:spcBef>
                <a:spcPts val="1000"/>
              </a:spcBef>
              <a:spcAft>
                <a:spcPts val="0"/>
              </a:spcAft>
              <a:buClr>
                <a:schemeClr val="dk1"/>
              </a:buClr>
              <a:buSzPts val="1100"/>
              <a:buFont typeface="Arial"/>
              <a:buNone/>
            </a:pPr>
            <a:r>
              <a:rPr b="1" lang="es" sz="1200">
                <a:solidFill>
                  <a:srgbClr val="333333"/>
                </a:solidFill>
                <a:highlight>
                  <a:srgbClr val="FFFFFF"/>
                </a:highlight>
              </a:rPr>
              <a:t>Disponibilidad:</a:t>
            </a:r>
            <a:r>
              <a:rPr lang="es" sz="1200">
                <a:solidFill>
                  <a:srgbClr val="333333"/>
                </a:solidFill>
                <a:highlight>
                  <a:srgbClr val="FFFFFF"/>
                </a:highlight>
              </a:rPr>
              <a:t> Capacidad del sistema o componente de estar operativo y accesible para su uso cuando se requiere.</a:t>
            </a:r>
            <a:endParaRPr sz="1200">
              <a:solidFill>
                <a:srgbClr val="333333"/>
              </a:solidFill>
              <a:highlight>
                <a:srgbClr val="FFFFFF"/>
              </a:highlight>
            </a:endParaRPr>
          </a:p>
          <a:p>
            <a:pPr indent="0" lvl="0" marL="0" rtl="0" algn="l">
              <a:spcBef>
                <a:spcPts val="1000"/>
              </a:spcBef>
              <a:spcAft>
                <a:spcPts val="0"/>
              </a:spcAft>
              <a:buClr>
                <a:schemeClr val="dk1"/>
              </a:buClr>
              <a:buSzPts val="1100"/>
              <a:buFont typeface="Arial"/>
              <a:buNone/>
            </a:pPr>
            <a:r>
              <a:rPr b="1" lang="es" sz="1200">
                <a:solidFill>
                  <a:srgbClr val="333333"/>
                </a:solidFill>
                <a:highlight>
                  <a:srgbClr val="FFFFFF"/>
                </a:highlight>
              </a:rPr>
              <a:t>Tolerancia a Fallas:</a:t>
            </a:r>
            <a:r>
              <a:rPr lang="es" sz="1200">
                <a:solidFill>
                  <a:srgbClr val="333333"/>
                </a:solidFill>
                <a:highlight>
                  <a:srgbClr val="FFFFFF"/>
                </a:highlight>
              </a:rPr>
              <a:t> Capacidad del sistema o componente para operar según lo previsto en presencia de fallos hardware o software.</a:t>
            </a:r>
            <a:endParaRPr sz="1200">
              <a:solidFill>
                <a:srgbClr val="333333"/>
              </a:solidFill>
              <a:highlight>
                <a:srgbClr val="FFFFFF"/>
              </a:highlight>
            </a:endParaRPr>
          </a:p>
          <a:p>
            <a:pPr indent="0" lvl="0" marL="0" rtl="0" algn="l">
              <a:spcBef>
                <a:spcPts val="1000"/>
              </a:spcBef>
              <a:spcAft>
                <a:spcPts val="0"/>
              </a:spcAft>
              <a:buClr>
                <a:schemeClr val="dk1"/>
              </a:buClr>
              <a:buSzPts val="1100"/>
              <a:buFont typeface="Arial"/>
              <a:buNone/>
            </a:pPr>
            <a:r>
              <a:rPr b="1" lang="es" sz="1200">
                <a:solidFill>
                  <a:srgbClr val="333333"/>
                </a:solidFill>
                <a:highlight>
                  <a:srgbClr val="FFFFFF"/>
                </a:highlight>
              </a:rPr>
              <a:t>Recuperabilidad: </a:t>
            </a:r>
            <a:r>
              <a:rPr lang="es" sz="1200">
                <a:solidFill>
                  <a:srgbClr val="333333"/>
                </a:solidFill>
                <a:highlight>
                  <a:srgbClr val="FFFFFF"/>
                </a:highlight>
              </a:rPr>
              <a:t>Capacidad del producto software para recuperar los datos directamente afectados y reestablecer el estado deseado del sistema en caso de interrupción o fallo.</a:t>
            </a:r>
            <a:endParaRPr sz="1200">
              <a:solidFill>
                <a:srgbClr val="333333"/>
              </a:solidFill>
              <a:highlight>
                <a:srgbClr val="FFFFFF"/>
              </a:highlight>
            </a:endParaRPr>
          </a:p>
          <a:p>
            <a:pPr indent="0" lvl="0" marL="0" rtl="0" algn="l">
              <a:spcBef>
                <a:spcPts val="1000"/>
              </a:spcBef>
              <a:spcAft>
                <a:spcPts val="1600"/>
              </a:spcAft>
              <a:buNone/>
            </a:pPr>
            <a:r>
              <a:t/>
            </a:r>
            <a:endParaRPr/>
          </a:p>
        </p:txBody>
      </p:sp>
      <p:pic>
        <p:nvPicPr>
          <p:cNvPr id="108" name="Google Shape;108;p21"/>
          <p:cNvPicPr preferRelativeResize="0"/>
          <p:nvPr/>
        </p:nvPicPr>
        <p:blipFill>
          <a:blip r:embed="rId3">
            <a:alphaModFix/>
          </a:blip>
          <a:stretch>
            <a:fillRect/>
          </a:stretch>
        </p:blipFill>
        <p:spPr>
          <a:xfrm>
            <a:off x="4171499" y="3299375"/>
            <a:ext cx="1423325" cy="1674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